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349" r:id="rId2"/>
    <p:sldId id="350" r:id="rId3"/>
    <p:sldId id="351" r:id="rId4"/>
    <p:sldId id="352" r:id="rId5"/>
    <p:sldId id="357" r:id="rId6"/>
    <p:sldId id="355" r:id="rId7"/>
    <p:sldId id="356" r:id="rId8"/>
  </p:sldIdLst>
  <p:sldSz cx="12192000" cy="6858000"/>
  <p:notesSz cx="6858000" cy="9945688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озділ за промовчанням" id="{0F2569FD-B936-4297-A205-F47359BFA20D}">
          <p14:sldIdLst/>
        </p14:section>
        <p14:section name="Розділ без заголовка" id="{7CFE35C9-467A-4907-B815-6060196FBA18}">
          <p14:sldIdLst>
            <p14:sldId id="349"/>
            <p14:sldId id="350"/>
            <p14:sldId id="351"/>
            <p14:sldId id="352"/>
            <p14:sldId id="357"/>
            <p14:sldId id="355"/>
          </p14:sldIdLst>
        </p14:section>
        <p14:section name="Розділ без заголовка" id="{5AECE445-4ED2-4CE1-8726-8C9E32514211}">
          <p14:sldIdLst>
            <p14:sldId id="356"/>
          </p14:sldIdLst>
        </p14:section>
        <p14:section name="Розділ без заголовка" id="{D88F2438-0751-4670-8F75-39420318C3F9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-tmr" initials="u" lastIdx="3" clrIdx="0">
    <p:extLst>
      <p:ext uri="{19B8F6BF-5375-455C-9EA6-DF929625EA0E}">
        <p15:presenceInfo xmlns:p15="http://schemas.microsoft.com/office/powerpoint/2012/main" userId="user-tm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344A"/>
    <a:srgbClr val="EAEAEA"/>
    <a:srgbClr val="FFFFFF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ітлий стиль 3 –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ітлий стиль 3 –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ітли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Помір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Помірний стиль 2 –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Помірний стиль 3 –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C083E6E3-FA7D-4D7B-A595-EF9225AFEA82}" styleName="Світлий стиль 1 –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ітлий стиль 1 –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5AB1C69-6EDB-4FF4-983F-18BD219EF322}" styleName="Помірний стиль 2 –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Помірний стиль 2 –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505E3EF-67EA-436B-97B2-0124C06EBD24}" styleName="Помірний стиль 4 –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83314" autoAdjust="0"/>
  </p:normalViewPr>
  <p:slideViewPr>
    <p:cSldViewPr snapToGrid="0">
      <p:cViewPr varScale="1">
        <p:scale>
          <a:sx n="72" d="100"/>
          <a:sy n="72" d="100"/>
        </p:scale>
        <p:origin x="5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err="1"/>
              <a:t>Комунальне</a:t>
            </a:r>
            <a:r>
              <a:rPr lang="ru-RU" dirty="0"/>
              <a:t> </a:t>
            </a:r>
            <a:r>
              <a:rPr lang="ru-RU" dirty="0" err="1"/>
              <a:t>підприємство</a:t>
            </a:r>
            <a:r>
              <a:rPr lang="ru-RU" dirty="0"/>
              <a:t> </a:t>
            </a:r>
            <a:r>
              <a:rPr lang="ru-RU" dirty="0" err="1"/>
              <a:t>Тростянецької</a:t>
            </a:r>
            <a:r>
              <a:rPr lang="ru-RU" dirty="0"/>
              <a:t> </a:t>
            </a:r>
            <a:r>
              <a:rPr lang="ru-RU" dirty="0" err="1"/>
              <a:t>міської</a:t>
            </a:r>
            <a:r>
              <a:rPr lang="ru-RU" dirty="0"/>
              <a:t> ради "</a:t>
            </a:r>
            <a:r>
              <a:rPr lang="ru-RU" dirty="0" err="1"/>
              <a:t>Міська</a:t>
            </a:r>
            <a:r>
              <a:rPr lang="ru-RU" dirty="0"/>
              <a:t> ритуальна служба"</a:t>
            </a:r>
          </a:p>
          <a:p>
            <a:pPr>
              <a:defRPr/>
            </a:pPr>
            <a:endParaRPr lang="ru-RU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97F-44E2-8B1D-82196AEEDBD9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97F-44E2-8B1D-82196AEEDBD9}"/>
              </c:ext>
            </c:extLst>
          </c:dPt>
          <c:dPt>
            <c:idx val="2"/>
            <c:bubble3D val="0"/>
            <c:spPr>
              <a:solidFill>
                <a:schemeClr val="accent6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97F-44E2-8B1D-82196AEEDBD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Надходження коштів від ТМР</c:v>
                </c:pt>
                <c:pt idx="1">
                  <c:v>Громадські роботи  ЦЗ</c:v>
                </c:pt>
                <c:pt idx="2">
                  <c:v>Надходження від населення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706</c:v>
                </c:pt>
                <c:pt idx="1">
                  <c:v>201</c:v>
                </c:pt>
                <c:pt idx="2">
                  <c:v>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97F-44E2-8B1D-82196AEEDBD9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4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000" b="1"/>
              <a:t>Послуги по прибиранню могил   </a:t>
            </a:r>
            <a:endParaRPr lang="ru-RU" sz="2000" b="1" baseline="0"/>
          </a:p>
        </c:rich>
      </c:tx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336944390765015"/>
          <c:y val="0.15576066277660697"/>
          <c:w val="0.85941163604549431"/>
          <c:h val="0.7751665084417639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4472C4">
                <a:lumMod val="60000"/>
                <a:lumOff val="40000"/>
              </a:srgbClr>
            </a:solidFill>
            <a:ln w="25400">
              <a:noFill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189</c:v>
                </c:pt>
                <c:pt idx="1">
                  <c:v>312</c:v>
                </c:pt>
                <c:pt idx="2">
                  <c:v>317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A8-4952-9AEA-7BC911A4F16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ED7D31"/>
            </a:solidFill>
            <a:ln w="25400">
              <a:noFill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B1A8-4952-9AEA-7BC911A4F16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spPr>
            <a:solidFill>
              <a:srgbClr val="A5A5A5"/>
            </a:solidFill>
            <a:ln w="25400">
              <a:noFill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B1A8-4952-9AEA-7BC911A4F1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82238840"/>
        <c:axId val="1"/>
      </c:barChart>
      <c:catAx>
        <c:axId val="382238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000" b="0" i="0" u="none" strike="noStrike" baseline="0">
                    <a:solidFill>
                      <a:srgbClr val="333333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ru-RU"/>
                  <a:t>кількість наданих послуг</a:t>
                </a:r>
              </a:p>
            </c:rich>
          </c:tx>
          <c:overlay val="0"/>
          <c:spPr>
            <a:solidFill>
              <a:srgbClr val="ED7D31"/>
            </a:solidFill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ln w="6350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8223884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1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1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650-4578-B67E-B70E8CB99DEC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2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2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4650-4578-B67E-B70E8CB99DEC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3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3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4650-4578-B67E-B70E8CB99DE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  <a:alpha val="71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Надходження коштів від ТМР</c:v>
                </c:pt>
                <c:pt idx="1">
                  <c:v>Надходження від населення </c:v>
                </c:pt>
                <c:pt idx="2">
                  <c:v>Суспільно-корисні роботи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900</c:v>
                </c:pt>
                <c:pt idx="1">
                  <c:v>69</c:v>
                </c:pt>
                <c:pt idx="2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650-4578-B67E-B70E8CB99DEC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12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000" b="1"/>
              <a:t>Послуги по прибиранню могил   </a:t>
            </a:r>
            <a:endParaRPr lang="ru-RU" sz="2000" b="1" baseline="0"/>
          </a:p>
        </c:rich>
      </c:tx>
      <c:overlay val="0"/>
      <c:spPr>
        <a:noFill/>
        <a:ln w="25400">
          <a:noFill/>
        </a:ln>
      </c:sp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4472C4">
                <a:lumMod val="60000"/>
                <a:lumOff val="40000"/>
              </a:srgbClr>
            </a:solidFill>
            <a:ln w="25400">
              <a:noFill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189</c:v>
                </c:pt>
                <c:pt idx="1">
                  <c:v>352</c:v>
                </c:pt>
                <c:pt idx="2">
                  <c:v>317</c:v>
                </c:pt>
                <c:pt idx="3">
                  <c:v>370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4E-4661-8460-55246209464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ED7D31"/>
            </a:solidFill>
            <a:ln w="25400">
              <a:noFill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E44E-4661-8460-55246209464E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spPr>
            <a:solidFill>
              <a:srgbClr val="A5A5A5"/>
            </a:solidFill>
            <a:ln w="25400">
              <a:noFill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E44E-4661-8460-5524620946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82238840"/>
        <c:axId val="1"/>
      </c:barChart>
      <c:catAx>
        <c:axId val="382238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000" b="0" i="0" u="none" strike="noStrike" baseline="0">
                    <a:solidFill>
                      <a:srgbClr val="333333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ru-RU"/>
                  <a:t>кількість наданих послуг</a:t>
                </a:r>
              </a:p>
            </c:rich>
          </c:tx>
          <c:overlay val="0"/>
          <c:spPr>
            <a:solidFill>
              <a:srgbClr val="ED7D31"/>
            </a:solidFill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ln w="6350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8223884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9011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4" y="1"/>
            <a:ext cx="2971800" cy="499011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r">
              <a:defRPr sz="1200"/>
            </a:lvl1pPr>
          </a:lstStyle>
          <a:p>
            <a:fld id="{8F938F71-FEE1-405F-82A3-9D9CC72C7802}" type="datetimeFigureOut">
              <a:rPr lang="uk-UA" smtClean="0"/>
              <a:t>12.02.2025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43013"/>
            <a:ext cx="596582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1" tIns="45930" rIns="91861" bIns="4593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1" y="4786363"/>
            <a:ext cx="5486400" cy="3916115"/>
          </a:xfrm>
          <a:prstGeom prst="rect">
            <a:avLst/>
          </a:prstGeom>
        </p:spPr>
        <p:txBody>
          <a:bodyPr vert="horz" lIns="91861" tIns="45930" rIns="91861" bIns="45930" rtlCol="0"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0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4" y="9446678"/>
            <a:ext cx="2971800" cy="499010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r">
              <a:defRPr sz="1200"/>
            </a:lvl1pPr>
          </a:lstStyle>
          <a:p>
            <a:fld id="{49E9E3EF-AD12-4223-8D7E-9C76575B72A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5946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E3EF-AD12-4223-8D7E-9C76575B72AE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4825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E3EF-AD12-4223-8D7E-9C76575B72AE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9341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sz="1800" dirty="0">
              <a:latin typeface="XM" panose="00000503030000020002" pitchFamily="50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E3EF-AD12-4223-8D7E-9C76575B72AE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79908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E3EF-AD12-4223-8D7E-9C76575B72AE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3397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Зразок підзаголовка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12.02.2025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8532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12.02.2025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1982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12.02.2025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4662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12.02.2025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1952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12.02.2025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9840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12.02.2025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2642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12.02.2025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7089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12.02.2025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348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12.02.2025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01545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12.02.2025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71638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/>
              <a:t>Клацніть піктограму, щоб додати зображення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08C-4829-489F-A8C4-98628B7D45A8}" type="datetimeFigureOut">
              <a:rPr lang="uk-UA" smtClean="0"/>
              <a:t>12.02.2025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53736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Зразок заголовка</a:t>
            </a:r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Зразок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CA08C-4829-489F-A8C4-98628B7D45A8}" type="datetimeFigureOut">
              <a:rPr lang="uk-UA" smtClean="0"/>
              <a:t>12.02.2025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FEEB1-361A-425C-A357-4353970A31A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3716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кутник 9"/>
          <p:cNvSpPr/>
          <p:nvPr/>
        </p:nvSpPr>
        <p:spPr>
          <a:xfrm>
            <a:off x="707344" y="3429000"/>
            <a:ext cx="10780362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altLang="uk-UA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XM Bold" panose="00000803000000020002" pitchFamily="50" charset="0"/>
            </a:endParaRPr>
          </a:p>
          <a:p>
            <a:pPr algn="ctr"/>
            <a:r>
              <a:rPr lang="uk-UA" altLang="uk-UA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XM Bold" panose="00000803000000020002" pitchFamily="50" charset="0"/>
              </a:rPr>
              <a:t>Звіт про виконання фінансового плану   за 2024 рік</a:t>
            </a:r>
          </a:p>
        </p:txBody>
      </p:sp>
      <p:sp>
        <p:nvSpPr>
          <p:cNvPr id="4" name="Прямокутник 3"/>
          <p:cNvSpPr/>
          <p:nvPr/>
        </p:nvSpPr>
        <p:spPr>
          <a:xfrm>
            <a:off x="2345635" y="477078"/>
            <a:ext cx="9010623" cy="897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altLang="uk-UA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XM Bold" panose="00000803000000020002" pitchFamily="50" charset="0"/>
              </a:rPr>
              <a:t>Комунальне підприємство Тростянецької міської ради       «Міська ритуальна служба»</a:t>
            </a:r>
            <a:endParaRPr lang="uk-UA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XM Bold" panose="00000803000000020002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535785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317421" y="1590261"/>
            <a:ext cx="11622787" cy="3812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uk-UA" sz="2800" b="1" dirty="0">
                <a:latin typeface="XM" panose="00000503030000020002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У 2024 році Комунальному підприємству Тростянецької міської ради «Міська ритуальна служба» надійшло коштів в сумі 999 тис. грн.: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uk-UA" sz="2800" b="1" dirty="0">
              <a:latin typeface="XM" panose="00000503030000020002" pitchFamily="50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uk-UA" sz="2800" b="1" dirty="0">
                <a:effectLst/>
                <a:latin typeface="XM" panose="00000503030000020002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Тростянецька міська рада                                                      -  706 тис. грн.;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uk-UA" sz="2800" b="1" dirty="0">
                <a:latin typeface="XM" panose="00000503030000020002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Сумський обласний центр зайнятості                                 – 201 тис. грн.;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uk-UA" sz="2800" b="1" dirty="0">
                <a:effectLst/>
                <a:latin typeface="XM" panose="00000503030000020002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Кошти за послуги від населення ( прибирання могил)   – 92 тис. грн.;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uk-UA" sz="2800" dirty="0">
              <a:effectLst/>
              <a:latin typeface="XM" panose="00000503030000020002" pitchFamily="50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711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AutoShape 2" descr="Картинки по запросу &quot;гроші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99694" y="895708"/>
            <a:ext cx="8200723" cy="1325563"/>
          </a:xfrm>
        </p:spPr>
        <p:txBody>
          <a:bodyPr>
            <a:normAutofit fontScale="90000"/>
          </a:bodyPr>
          <a:lstStyle/>
          <a:p>
            <a:br>
              <a:rPr lang="uk-UA" dirty="0">
                <a:latin typeface="XM Bold" panose="00000803000000020002" pitchFamily="50" charset="0"/>
              </a:rPr>
            </a:br>
            <a:br>
              <a:rPr lang="uk-UA" b="1" dirty="0"/>
            </a:br>
            <a:r>
              <a:rPr lang="uk-UA" b="1" dirty="0"/>
              <a:t> </a:t>
            </a:r>
            <a:endParaRPr lang="uk-UA" dirty="0"/>
          </a:p>
        </p:txBody>
      </p:sp>
      <p:graphicFrame>
        <p:nvGraphicFramePr>
          <p:cNvPr id="9" name="Диаграмма 8">
            <a:extLst>
              <a:ext uri="{FF2B5EF4-FFF2-40B4-BE49-F238E27FC236}">
                <a16:creationId xmlns:a16="http://schemas.microsoft.com/office/drawing/2014/main" id="{AE6EAD8C-297C-476C-BF9B-5B34BD2A74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24714585"/>
              </p:ext>
            </p:extLst>
          </p:nvPr>
        </p:nvGraphicFramePr>
        <p:xfrm>
          <a:off x="1324792" y="160338"/>
          <a:ext cx="9542416" cy="5774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61015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6"/>
          <p:cNvSpPr/>
          <p:nvPr/>
        </p:nvSpPr>
        <p:spPr>
          <a:xfrm>
            <a:off x="656948" y="2373300"/>
            <a:ext cx="10488847" cy="1096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uk-UA" sz="2800" dirty="0">
              <a:latin typeface="XM" panose="00000503030000020002" pitchFamily="50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uk-UA" sz="2800" dirty="0">
              <a:latin typeface="XM" panose="00000503030000020002" pitchFamily="50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1E8F70-7786-4C2B-B62A-71C483C67B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697" cy="8095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7DFEE8CE-9601-4671-A420-80618C5AF4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79258"/>
            <a:ext cx="184731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4" name="Диаграмма 13">
            <a:extLst>
              <a:ext uri="{FF2B5EF4-FFF2-40B4-BE49-F238E27FC236}">
                <a16:creationId xmlns:a16="http://schemas.microsoft.com/office/drawing/2014/main" id="{99226C41-7EE6-4963-BFE1-3B0892E381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5979913"/>
              </p:ext>
            </p:extLst>
          </p:nvPr>
        </p:nvGraphicFramePr>
        <p:xfrm>
          <a:off x="569364" y="892278"/>
          <a:ext cx="11053272" cy="50734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3">
            <a:extLst>
              <a:ext uri="{FF2B5EF4-FFF2-40B4-BE49-F238E27FC236}">
                <a16:creationId xmlns:a16="http://schemas.microsoft.com/office/drawing/2014/main" id="{B6404601-03A0-4193-A113-6A1B56D008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4958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altLang="ru-RU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899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D462247-DC66-4F14-8847-53C7B54700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7444" y="1881809"/>
            <a:ext cx="5035826" cy="377686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8785A6B-563B-4487-98C6-94168FFCC5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954" y="1305337"/>
            <a:ext cx="4176092" cy="5568123"/>
          </a:xfrm>
          <a:prstGeom prst="rect">
            <a:avLst/>
          </a:prstGeom>
        </p:spPr>
      </p:pic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749CCBE9-F107-4E73-9BC3-1E23960FB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8788"/>
          </a:xfrm>
        </p:spPr>
        <p:txBody>
          <a:bodyPr>
            <a:normAutofit fontScale="90000"/>
          </a:bodyPr>
          <a:lstStyle/>
          <a:p>
            <a:r>
              <a:rPr lang="uk-UA" dirty="0"/>
              <a:t>                </a:t>
            </a:r>
            <a:r>
              <a:rPr lang="uk-UA" sz="3600" dirty="0"/>
              <a:t>Роботи по благоустрою на  кладовищі</a:t>
            </a:r>
            <a:r>
              <a:rPr lang="uk-UA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2439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A6CE9C-BE83-4BF7-A97A-70C851260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97279"/>
          </a:xfrm>
        </p:spPr>
        <p:txBody>
          <a:bodyPr>
            <a:normAutofit/>
          </a:bodyPr>
          <a:lstStyle/>
          <a:p>
            <a:r>
              <a:rPr lang="uk-UA" sz="2800" b="1" dirty="0"/>
              <a:t>                        Роботи по благоустрою на кладовищі</a:t>
            </a:r>
            <a:endParaRPr lang="ru-RU" sz="2800" b="1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297E269-8054-460E-9210-B914EF6CB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22" y="1267915"/>
            <a:ext cx="3394213" cy="452561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D4746679-855A-43F4-BA0A-089075EFB72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4665" y="1097280"/>
            <a:ext cx="3650167" cy="4866889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56A5348-AB6E-4F2B-A216-D7D8E11879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734" y="1159119"/>
            <a:ext cx="2704532" cy="480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047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D30C8B-BB69-4FA1-B159-19ACD9D3E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 </a:t>
            </a:r>
            <a:r>
              <a:rPr lang="uk-UA" sz="3200" b="1" dirty="0"/>
              <a:t>Плановий дохід на 202</a:t>
            </a:r>
            <a:r>
              <a:rPr lang="en-US" sz="3200" b="1" dirty="0"/>
              <a:t>5</a:t>
            </a:r>
            <a:r>
              <a:rPr lang="uk-UA" sz="3200" b="1" dirty="0"/>
              <a:t> рік.</a:t>
            </a:r>
            <a:br>
              <a:rPr lang="uk-UA" sz="3200" b="1" dirty="0"/>
            </a:br>
            <a:r>
              <a:rPr lang="uk-UA" sz="3200" dirty="0"/>
              <a:t> </a:t>
            </a:r>
            <a:r>
              <a:rPr lang="uk-UA" sz="3200" b="1" dirty="0"/>
              <a:t>по КП ТМР «Міська ритуальна служба» </a:t>
            </a:r>
            <a:endParaRPr lang="ru-RU" sz="3200" b="1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5FA29F7B-8734-4442-A3F6-C62FD5FFE61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9233229"/>
              </p:ext>
            </p:extLst>
          </p:nvPr>
        </p:nvGraphicFramePr>
        <p:xfrm>
          <a:off x="838200" y="2008221"/>
          <a:ext cx="4515677" cy="43084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1F3471C9-103E-404B-90A1-40BA0849AB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2860341"/>
              </p:ext>
            </p:extLst>
          </p:nvPr>
        </p:nvGraphicFramePr>
        <p:xfrm>
          <a:off x="5867399" y="2008221"/>
          <a:ext cx="5486400" cy="4029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3052092"/>
      </p:ext>
    </p:extLst>
  </p:cSld>
  <p:clrMapOvr>
    <a:masterClrMapping/>
  </p:clrMapOvr>
</p:sld>
</file>

<file path=ppt/theme/theme1.xml><?xml version="1.0" encoding="utf-8"?>
<a:theme xmlns:a="http://schemas.openxmlformats.org/drawingml/2006/main" name="агенція">
  <a:themeElements>
    <a:clrScheme name="кольори агенція 1">
      <a:dk1>
        <a:srgbClr val="002060"/>
      </a:dk1>
      <a:lt1>
        <a:sysClr val="window" lastClr="FFFFFF"/>
      </a:lt1>
      <a:dk2>
        <a:srgbClr val="1C9BA8"/>
      </a:dk2>
      <a:lt2>
        <a:srgbClr val="E7E6E6"/>
      </a:lt2>
      <a:accent1>
        <a:srgbClr val="CB2D3E"/>
      </a:accent1>
      <a:accent2>
        <a:srgbClr val="1C9BA8"/>
      </a:accent2>
      <a:accent3>
        <a:srgbClr val="A5A5A5"/>
      </a:accent3>
      <a:accent4>
        <a:srgbClr val="002060"/>
      </a:accent4>
      <a:accent5>
        <a:srgbClr val="FFFFFF"/>
      </a:accent5>
      <a:accent6>
        <a:srgbClr val="3DD0DF"/>
      </a:accent6>
      <a:hlink>
        <a:srgbClr val="CB2D3E"/>
      </a:hlink>
      <a:folHlink>
        <a:srgbClr val="E99FA8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агенція" id="{56EA9E5A-D577-4B13-9AA9-311F9BD35AC0}" vid="{D4703EC5-0EEB-4BD6-B476-C24D74FD7CC4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агенція</Template>
  <TotalTime>6841</TotalTime>
  <Words>125</Words>
  <Application>Microsoft Office PowerPoint</Application>
  <PresentationFormat>Широкоэкранный</PresentationFormat>
  <Paragraphs>22</Paragraphs>
  <Slides>7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XM</vt:lpstr>
      <vt:lpstr>XM Bold</vt:lpstr>
      <vt:lpstr>агенція</vt:lpstr>
      <vt:lpstr>Презентация PowerPoint</vt:lpstr>
      <vt:lpstr>Презентация PowerPoint</vt:lpstr>
      <vt:lpstr>   </vt:lpstr>
      <vt:lpstr>Презентация PowerPoint</vt:lpstr>
      <vt:lpstr>                Роботи по благоустрою на  кладовищі.</vt:lpstr>
      <vt:lpstr>                        Роботи по благоустрою на кладовищі</vt:lpstr>
      <vt:lpstr> Плановий дохід на 2025 рік.  по КП ТМР «Міська ритуальна служба»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Герасимчук Леся Олександрівна</dc:creator>
  <cp:lastModifiedBy>user-tmr</cp:lastModifiedBy>
  <cp:revision>473</cp:revision>
  <cp:lastPrinted>2025-02-11T07:36:22Z</cp:lastPrinted>
  <dcterms:created xsi:type="dcterms:W3CDTF">2018-10-02T11:40:30Z</dcterms:created>
  <dcterms:modified xsi:type="dcterms:W3CDTF">2025-02-12T07:22:03Z</dcterms:modified>
</cp:coreProperties>
</file>